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2" d="100"/>
          <a:sy n="152" d="100"/>
        </p:scale>
        <p:origin x="44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593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14BDAC"/>
          </a:solidFill>
          <a:ln w="12700">
            <a:solidFill>
              <a:srgbClr val="14BDA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008"/>
            <a:ext cx="320040" cy="507949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92240" y="365760"/>
            <a:ext cx="2560320" cy="4206240"/>
          </a:xfrm>
          <a:prstGeom prst="rect">
            <a:avLst/>
          </a:prstGeom>
          <a:solidFill>
            <a:srgbClr val="FFFFFF">
              <a:alpha val="7000"/>
            </a:srgbClr>
          </a:solidFill>
          <a:ln w="12700">
            <a:solidFill>
              <a:srgbClr val="14BDAC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82296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868680"/>
            <a:ext cx="576072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전공별 추천 과목 안내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548640" y="2057400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4BDA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2022 개정교육과정 기반  진로 설계 가이드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48640" y="2624328"/>
            <a:ext cx="4572000" cy="32004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8640" y="2788920"/>
            <a:ext cx="5760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CBD5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내 꿈에 맞는 과목 선택이 대입 성공의 첫걸음입니다.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4114800"/>
            <a:ext cx="1115568" cy="347472"/>
          </a:xfrm>
          <a:prstGeom prst="roundRect">
            <a:avLst>
              <a:gd name="adj" fmla="val 15789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8640" y="4114800"/>
            <a:ext cx="11155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인문·언어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1773936" y="4114800"/>
            <a:ext cx="1115568" cy="347472"/>
          </a:xfrm>
          <a:prstGeom prst="roundRect">
            <a:avLst>
              <a:gd name="adj" fmla="val 15789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773936" y="4114800"/>
            <a:ext cx="11155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경제·경영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2999232" y="4114800"/>
            <a:ext cx="1115568" cy="347472"/>
          </a:xfrm>
          <a:prstGeom prst="roundRect">
            <a:avLst>
              <a:gd name="adj" fmla="val 15789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999232" y="4114800"/>
            <a:ext cx="11155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언론·광고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4224528" y="4114800"/>
            <a:ext cx="1115568" cy="347472"/>
          </a:xfrm>
          <a:prstGeom prst="roundRect">
            <a:avLst>
              <a:gd name="adj" fmla="val 15789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224528" y="4114800"/>
            <a:ext cx="11155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사회과학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449824" y="4114800"/>
            <a:ext cx="1115568" cy="347472"/>
          </a:xfrm>
          <a:prstGeom prst="roundRect">
            <a:avLst>
              <a:gd name="adj" fmla="val 15789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449824" y="4114800"/>
            <a:ext cx="11155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법학·행정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6675120" y="4114800"/>
            <a:ext cx="1115568" cy="347472"/>
          </a:xfrm>
          <a:prstGeom prst="roundRect">
            <a:avLst>
              <a:gd name="adj" fmla="val 15789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675120" y="4114800"/>
            <a:ext cx="11155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의료·보건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7900416" y="4114800"/>
            <a:ext cx="1115568" cy="347472"/>
          </a:xfrm>
          <a:prstGeom prst="roundRect">
            <a:avLst>
              <a:gd name="adj" fmla="val 15789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900416" y="4114800"/>
            <a:ext cx="111556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이공계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182880"/>
            <a:ext cx="1371600" cy="301752"/>
          </a:xfrm>
          <a:prstGeom prst="roundRect">
            <a:avLst>
              <a:gd name="adj" fmla="val 24242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13716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GUIDE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566928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B2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이 자료를 활용하는 방법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65760" y="1371600"/>
            <a:ext cx="411480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371600"/>
            <a:ext cx="73152" cy="15087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30352" y="1517904"/>
            <a:ext cx="502920" cy="50292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51790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143000" y="1517904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관심 전공 계열 확인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30352" y="196596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인문·언어, 경제·경영, 이공계 등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자신의 희망 계열을 먼저 파악하세요.</a:t>
            </a:r>
            <a:endParaRPr lang="en-US" sz="115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0" y="1554480"/>
            <a:ext cx="365760" cy="365760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365760" y="3063240"/>
            <a:ext cx="411480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65760" y="3063240"/>
            <a:ext cx="73152" cy="15087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30352" y="3209544"/>
            <a:ext cx="502920" cy="50292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30352" y="320954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1143000" y="3209544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추천 과목 목록 탐색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530352" y="36576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각 계열에서 권장하는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교과별 선택 과목을 확인하세요.</a:t>
            </a:r>
            <a:endParaRPr lang="en-US" sz="1150" dirty="0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920" y="3246120"/>
            <a:ext cx="365760" cy="365760"/>
          </a:xfrm>
          <a:prstGeom prst="rect">
            <a:avLst/>
          </a:prstGeom>
        </p:spPr>
      </p:pic>
      <p:sp>
        <p:nvSpPr>
          <p:cNvPr id="20" name="Shape 16"/>
          <p:cNvSpPr/>
          <p:nvPr/>
        </p:nvSpPr>
        <p:spPr>
          <a:xfrm>
            <a:off x="4754880" y="1371600"/>
            <a:ext cx="411480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4754880" y="1371600"/>
            <a:ext cx="73152" cy="15087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2" name="Shape 18"/>
          <p:cNvSpPr/>
          <p:nvPr/>
        </p:nvSpPr>
        <p:spPr>
          <a:xfrm>
            <a:off x="4919472" y="1517904"/>
            <a:ext cx="502920" cy="50292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4919472" y="151790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5532120" y="1517904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핵심 역량 체크</a:t>
            </a:r>
            <a:endParaRPr lang="en-US" sz="1400" dirty="0"/>
          </a:p>
        </p:txBody>
      </p:sp>
      <p:sp>
        <p:nvSpPr>
          <p:cNvPr id="25" name="Text 21"/>
          <p:cNvSpPr/>
          <p:nvPr/>
        </p:nvSpPr>
        <p:spPr>
          <a:xfrm>
            <a:off x="4919472" y="196596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각 전공에서 요구하는 역량과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강조하는 능력을 점검하세요.</a:t>
            </a:r>
            <a:endParaRPr lang="en-US" sz="1150" dirty="0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0" y="1554480"/>
            <a:ext cx="365760" cy="365760"/>
          </a:xfrm>
          <a:prstGeom prst="rect">
            <a:avLst/>
          </a:prstGeom>
        </p:spPr>
      </p:pic>
      <p:sp>
        <p:nvSpPr>
          <p:cNvPr id="27" name="Shape 22"/>
          <p:cNvSpPr/>
          <p:nvPr/>
        </p:nvSpPr>
        <p:spPr>
          <a:xfrm>
            <a:off x="4754880" y="3063240"/>
            <a:ext cx="411480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8" name="Shape 23"/>
          <p:cNvSpPr/>
          <p:nvPr/>
        </p:nvSpPr>
        <p:spPr>
          <a:xfrm>
            <a:off x="4754880" y="3063240"/>
            <a:ext cx="73152" cy="15087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9" name="Shape 24"/>
          <p:cNvSpPr/>
          <p:nvPr/>
        </p:nvSpPr>
        <p:spPr>
          <a:xfrm>
            <a:off x="4919472" y="3209544"/>
            <a:ext cx="502920" cy="50292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4919472" y="320954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1100" dirty="0"/>
          </a:p>
        </p:txBody>
      </p:sp>
      <p:sp>
        <p:nvSpPr>
          <p:cNvPr id="31" name="Text 26"/>
          <p:cNvSpPr/>
          <p:nvPr/>
        </p:nvSpPr>
        <p:spPr>
          <a:xfrm>
            <a:off x="5532120" y="3209544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나만의 과목 로드맵 작성</a:t>
            </a:r>
            <a:endParaRPr lang="en-US" sz="1400" dirty="0"/>
          </a:p>
        </p:txBody>
      </p:sp>
      <p:sp>
        <p:nvSpPr>
          <p:cNvPr id="32" name="Text 27"/>
          <p:cNvSpPr/>
          <p:nvPr/>
        </p:nvSpPr>
        <p:spPr>
          <a:xfrm>
            <a:off x="4919472" y="36576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희망 전공과 강점을 고려해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최적의 과목 조합을 설계하세요.</a:t>
            </a:r>
            <a:endParaRPr lang="en-US" sz="1150" dirty="0"/>
          </a:p>
        </p:txBody>
      </p:sp>
      <p:pic>
        <p:nvPicPr>
          <p:cNvPr id="3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1040" y="3246120"/>
            <a:ext cx="365760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008"/>
            <a:ext cx="4526280" cy="507949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617720" y="64008"/>
            <a:ext cx="4526280" cy="5079492"/>
          </a:xfrm>
          <a:prstGeom prst="rect">
            <a:avLst/>
          </a:prstGeom>
          <a:solidFill>
            <a:srgbClr val="E8F4F7"/>
          </a:solidFill>
          <a:ln w="12700">
            <a:solidFill>
              <a:srgbClr val="E8F4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82880" y="164592"/>
            <a:ext cx="4160520" cy="50292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19456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13232" y="164592"/>
            <a:ext cx="3538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인문·언어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" y="749808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어문학과  ·  사범대 어문계열  ·  통번역학과  ·  언어학과  ·  사학과  ·  철학과  ·  문헌정보학과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82880" y="1225296"/>
            <a:ext cx="804672" cy="402336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82880" y="1225296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국어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987552" y="1225296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42416" y="1225296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화법과 언어, 독서와 작문, 문학, 주제 탐구 독서, 언어생활 탐구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182880" y="1810512"/>
            <a:ext cx="804672" cy="402336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82880" y="1810512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영어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987552" y="1810512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42416" y="1810512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영어Ⅰ·Ⅱ, 영미 문학 읽기, 영어 발표와 토론, 심화영어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82880" y="2395728"/>
            <a:ext cx="804672" cy="402336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82880" y="2395728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사회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987552" y="2395728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42416" y="2395728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세계사, 사회와 문화, 국제 관계의 이해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182880" y="2980944"/>
            <a:ext cx="804672" cy="402336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82880" y="2980944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제2외국어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987552" y="2980944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042416" y="2980944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관련 외국어 과목, 한문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182880" y="3611880"/>
            <a:ext cx="4160520" cy="27432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82880" y="3611880"/>
            <a:ext cx="4160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▶  핵심 포인트</a:t>
            </a:r>
            <a:endParaRPr lang="en-US" sz="1050" dirty="0"/>
          </a:p>
        </p:txBody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3986784"/>
            <a:ext cx="201168" cy="201168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512064" y="3950208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체계적 독서 습관과 폭넓은 공부가 핵심입니다</a:t>
            </a:r>
            <a:endParaRPr lang="en-US" sz="1000" dirty="0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4315968"/>
            <a:ext cx="201168" cy="201168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512064" y="4279392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정확히 읽고 잘 쓰는 능력을 갖추세요</a:t>
            </a:r>
            <a:endParaRPr lang="en-US" sz="1000" dirty="0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4645152"/>
            <a:ext cx="201168" cy="201168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512064" y="4608576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원문 독해를 위한 외국어 실력이 필수입니다</a:t>
            </a:r>
            <a:endParaRPr lang="en-US" sz="1000" dirty="0"/>
          </a:p>
        </p:txBody>
      </p:sp>
      <p:sp>
        <p:nvSpPr>
          <p:cNvPr id="33" name="Shape 27"/>
          <p:cNvSpPr/>
          <p:nvPr/>
        </p:nvSpPr>
        <p:spPr>
          <a:xfrm>
            <a:off x="4800600" y="164592"/>
            <a:ext cx="4160520" cy="50292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2040" y="219456"/>
            <a:ext cx="347472" cy="347472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5330952" y="164592"/>
            <a:ext cx="3538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경제·경영</a:t>
            </a:r>
            <a:endParaRPr lang="en-US" sz="1600" dirty="0"/>
          </a:p>
        </p:txBody>
      </p:sp>
      <p:sp>
        <p:nvSpPr>
          <p:cNvPr id="36" name="Text 29"/>
          <p:cNvSpPr/>
          <p:nvPr/>
        </p:nvSpPr>
        <p:spPr>
          <a:xfrm>
            <a:off x="4800600" y="749808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경제학과  ·  경영학과  ·  경제금융학과  ·  국제경영학과  ·  마케팅학과  ·  경영정보학과</a:t>
            </a:r>
            <a:endParaRPr lang="en-US" sz="900" dirty="0"/>
          </a:p>
        </p:txBody>
      </p:sp>
      <p:sp>
        <p:nvSpPr>
          <p:cNvPr id="37" name="Shape 30"/>
          <p:cNvSpPr/>
          <p:nvPr/>
        </p:nvSpPr>
        <p:spPr>
          <a:xfrm>
            <a:off x="4800600" y="1225296"/>
            <a:ext cx="804672" cy="402336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38" name="Text 31"/>
          <p:cNvSpPr/>
          <p:nvPr/>
        </p:nvSpPr>
        <p:spPr>
          <a:xfrm>
            <a:off x="4800600" y="1225296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국어</a:t>
            </a:r>
            <a:endParaRPr lang="en-US" sz="950" dirty="0"/>
          </a:p>
        </p:txBody>
      </p:sp>
      <p:sp>
        <p:nvSpPr>
          <p:cNvPr id="39" name="Shape 32"/>
          <p:cNvSpPr/>
          <p:nvPr/>
        </p:nvSpPr>
        <p:spPr>
          <a:xfrm>
            <a:off x="5605272" y="1225296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0" name="Text 33"/>
          <p:cNvSpPr/>
          <p:nvPr/>
        </p:nvSpPr>
        <p:spPr>
          <a:xfrm>
            <a:off x="5660136" y="1225296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화법과 언어, 독서와 작문, 독서 토론과 글쓰기</a:t>
            </a:r>
            <a:endParaRPr lang="en-US" sz="950" dirty="0"/>
          </a:p>
        </p:txBody>
      </p:sp>
      <p:sp>
        <p:nvSpPr>
          <p:cNvPr id="41" name="Shape 34"/>
          <p:cNvSpPr/>
          <p:nvPr/>
        </p:nvSpPr>
        <p:spPr>
          <a:xfrm>
            <a:off x="4800600" y="1810512"/>
            <a:ext cx="804672" cy="402336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2" name="Text 35"/>
          <p:cNvSpPr/>
          <p:nvPr/>
        </p:nvSpPr>
        <p:spPr>
          <a:xfrm>
            <a:off x="4800600" y="1810512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수학</a:t>
            </a:r>
            <a:endParaRPr lang="en-US" sz="950" dirty="0"/>
          </a:p>
        </p:txBody>
      </p:sp>
      <p:sp>
        <p:nvSpPr>
          <p:cNvPr id="43" name="Shape 36"/>
          <p:cNvSpPr/>
          <p:nvPr/>
        </p:nvSpPr>
        <p:spPr>
          <a:xfrm>
            <a:off x="5605272" y="1810512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4" name="Text 37"/>
          <p:cNvSpPr/>
          <p:nvPr/>
        </p:nvSpPr>
        <p:spPr>
          <a:xfrm>
            <a:off x="5660136" y="1810512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대수, 확률과 통계</a:t>
            </a:r>
            <a:endParaRPr lang="en-US" sz="950" dirty="0"/>
          </a:p>
        </p:txBody>
      </p:sp>
      <p:sp>
        <p:nvSpPr>
          <p:cNvPr id="45" name="Shape 38"/>
          <p:cNvSpPr/>
          <p:nvPr/>
        </p:nvSpPr>
        <p:spPr>
          <a:xfrm>
            <a:off x="4800600" y="2395728"/>
            <a:ext cx="804672" cy="402336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6" name="Text 39"/>
          <p:cNvSpPr/>
          <p:nvPr/>
        </p:nvSpPr>
        <p:spPr>
          <a:xfrm>
            <a:off x="4800600" y="2395728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영어</a:t>
            </a:r>
            <a:endParaRPr lang="en-US" sz="950" dirty="0"/>
          </a:p>
        </p:txBody>
      </p:sp>
      <p:sp>
        <p:nvSpPr>
          <p:cNvPr id="47" name="Shape 40"/>
          <p:cNvSpPr/>
          <p:nvPr/>
        </p:nvSpPr>
        <p:spPr>
          <a:xfrm>
            <a:off x="5605272" y="2395728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8" name="Text 41"/>
          <p:cNvSpPr/>
          <p:nvPr/>
        </p:nvSpPr>
        <p:spPr>
          <a:xfrm>
            <a:off x="5660136" y="2395728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영어Ⅰ·Ⅱ, 영어 독해와 작문, 심화영어</a:t>
            </a:r>
            <a:endParaRPr lang="en-US" sz="950" dirty="0"/>
          </a:p>
        </p:txBody>
      </p:sp>
      <p:sp>
        <p:nvSpPr>
          <p:cNvPr id="49" name="Shape 42"/>
          <p:cNvSpPr/>
          <p:nvPr/>
        </p:nvSpPr>
        <p:spPr>
          <a:xfrm>
            <a:off x="4800600" y="2980944"/>
            <a:ext cx="804672" cy="402336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50" name="Text 43"/>
          <p:cNvSpPr/>
          <p:nvPr/>
        </p:nvSpPr>
        <p:spPr>
          <a:xfrm>
            <a:off x="4800600" y="2980944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사회</a:t>
            </a:r>
            <a:endParaRPr lang="en-US" sz="950" dirty="0"/>
          </a:p>
        </p:txBody>
      </p:sp>
      <p:sp>
        <p:nvSpPr>
          <p:cNvPr id="51" name="Shape 44"/>
          <p:cNvSpPr/>
          <p:nvPr/>
        </p:nvSpPr>
        <p:spPr>
          <a:xfrm>
            <a:off x="5605272" y="2980944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52" name="Text 45"/>
          <p:cNvSpPr/>
          <p:nvPr/>
        </p:nvSpPr>
        <p:spPr>
          <a:xfrm>
            <a:off x="5660136" y="2980944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경제, 세계사, 사회와 문화, 국제 관계의 이해</a:t>
            </a:r>
            <a:endParaRPr lang="en-US" sz="950" dirty="0"/>
          </a:p>
        </p:txBody>
      </p:sp>
      <p:sp>
        <p:nvSpPr>
          <p:cNvPr id="53" name="Shape 46"/>
          <p:cNvSpPr/>
          <p:nvPr/>
        </p:nvSpPr>
        <p:spPr>
          <a:xfrm>
            <a:off x="4800600" y="3611880"/>
            <a:ext cx="4160520" cy="27432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54" name="Text 47"/>
          <p:cNvSpPr/>
          <p:nvPr/>
        </p:nvSpPr>
        <p:spPr>
          <a:xfrm>
            <a:off x="4800600" y="3611880"/>
            <a:ext cx="4160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▶  핵심 포인트</a:t>
            </a:r>
            <a:endParaRPr lang="en-US" sz="1050" dirty="0"/>
          </a:p>
        </p:txBody>
      </p:sp>
      <p:pic>
        <p:nvPicPr>
          <p:cNvPr id="5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3986784"/>
            <a:ext cx="201168" cy="201168"/>
          </a:xfrm>
          <a:prstGeom prst="rect">
            <a:avLst/>
          </a:prstGeom>
        </p:spPr>
      </p:pic>
      <p:sp>
        <p:nvSpPr>
          <p:cNvPr id="56" name="Text 48"/>
          <p:cNvSpPr/>
          <p:nvPr/>
        </p:nvSpPr>
        <p:spPr>
          <a:xfrm>
            <a:off x="5129784" y="3950208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논리적 글쓰기와 발표 능력이 중요합니다</a:t>
            </a:r>
            <a:endParaRPr lang="en-US" sz="1000" dirty="0"/>
          </a:p>
        </p:txBody>
      </p:sp>
      <p:pic>
        <p:nvPicPr>
          <p:cNvPr id="57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4315968"/>
            <a:ext cx="201168" cy="201168"/>
          </a:xfrm>
          <a:prstGeom prst="rect">
            <a:avLst/>
          </a:prstGeom>
        </p:spPr>
      </p:pic>
      <p:sp>
        <p:nvSpPr>
          <p:cNvPr id="58" name="Text 49"/>
          <p:cNvSpPr/>
          <p:nvPr/>
        </p:nvSpPr>
        <p:spPr>
          <a:xfrm>
            <a:off x="5129784" y="4279392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경제·통계 분야 수리적 사고가 필요합니다</a:t>
            </a:r>
            <a:endParaRPr lang="en-US" sz="1000" dirty="0"/>
          </a:p>
        </p:txBody>
      </p:sp>
      <p:pic>
        <p:nvPicPr>
          <p:cNvPr id="59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4645152"/>
            <a:ext cx="201168" cy="201168"/>
          </a:xfrm>
          <a:prstGeom prst="rect">
            <a:avLst/>
          </a:prstGeom>
        </p:spPr>
      </p:pic>
      <p:sp>
        <p:nvSpPr>
          <p:cNvPr id="60" name="Text 50"/>
          <p:cNvSpPr/>
          <p:nvPr/>
        </p:nvSpPr>
        <p:spPr>
          <a:xfrm>
            <a:off x="5129784" y="4608576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글로벌 관점의 사회 교과 수강을 권장합니다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008"/>
            <a:ext cx="4526280" cy="507949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617720" y="64008"/>
            <a:ext cx="4526280" cy="5079492"/>
          </a:xfrm>
          <a:prstGeom prst="rect">
            <a:avLst/>
          </a:prstGeom>
          <a:solidFill>
            <a:srgbClr val="E8F4F7"/>
          </a:solidFill>
          <a:ln w="12700">
            <a:solidFill>
              <a:srgbClr val="E8F4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82880" y="164592"/>
            <a:ext cx="4160520" cy="50292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19456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13232" y="164592"/>
            <a:ext cx="3538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언론·광고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" y="749808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신문방송학과  ·  언론정보학과  ·  미디어커뮤니케이션학과  ·  광고홍보언론학과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82880" y="1225296"/>
            <a:ext cx="804672" cy="402336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82880" y="1225296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국어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987552" y="1225296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42416" y="1225296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화법과 언어, 독서 토론과 글쓰기, 매체 의사소통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182880" y="1810512"/>
            <a:ext cx="804672" cy="402336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82880" y="1810512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수학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987552" y="1810512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42416" y="1810512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대수, 확률과 통계, 실용통계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82880" y="2395728"/>
            <a:ext cx="804672" cy="402336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82880" y="2395728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영어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987552" y="2395728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42416" y="2395728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영어 발표와 토론, 미디어 영어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182880" y="2980944"/>
            <a:ext cx="804672" cy="402336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82880" y="2980944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사회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987552" y="2980944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042416" y="2980944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정치, 법과 사회, 경제, 국제 관계의 이해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182880" y="3611880"/>
            <a:ext cx="4160520" cy="27432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82880" y="3611880"/>
            <a:ext cx="4160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▶  핵심 포인트</a:t>
            </a:r>
            <a:endParaRPr lang="en-US" sz="1050" dirty="0"/>
          </a:p>
        </p:txBody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3986784"/>
            <a:ext cx="201168" cy="201168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512064" y="3950208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남다른 언어 감각과 의사소통 능력이 필수입니다</a:t>
            </a:r>
            <a:endParaRPr lang="en-US" sz="1000" dirty="0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4315968"/>
            <a:ext cx="201168" cy="201168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512064" y="4279392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사회 변화에 민감하게 반응하는 능력 필요</a:t>
            </a:r>
            <a:endParaRPr lang="en-US" sz="1000" dirty="0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4645152"/>
            <a:ext cx="201168" cy="201168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512064" y="4608576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논리적 사고 + 창의적 예술 감수성을 함양하세요</a:t>
            </a:r>
            <a:endParaRPr lang="en-US" sz="1000" dirty="0"/>
          </a:p>
        </p:txBody>
      </p:sp>
      <p:sp>
        <p:nvSpPr>
          <p:cNvPr id="33" name="Shape 27"/>
          <p:cNvSpPr/>
          <p:nvPr/>
        </p:nvSpPr>
        <p:spPr>
          <a:xfrm>
            <a:off x="4800600" y="164592"/>
            <a:ext cx="4160520" cy="50292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2040" y="219456"/>
            <a:ext cx="347472" cy="347472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5330952" y="164592"/>
            <a:ext cx="3538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사회과학</a:t>
            </a:r>
            <a:endParaRPr lang="en-US" sz="1600" dirty="0"/>
          </a:p>
        </p:txBody>
      </p:sp>
      <p:sp>
        <p:nvSpPr>
          <p:cNvPr id="36" name="Text 29"/>
          <p:cNvSpPr/>
          <p:nvPr/>
        </p:nvSpPr>
        <p:spPr>
          <a:xfrm>
            <a:off x="4800600" y="749808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심리학과  ·  상담심리학과  ·  사회학과  ·  사회복지학과  ·  아동학과  ·  노인복지학과</a:t>
            </a:r>
            <a:endParaRPr lang="en-US" sz="900" dirty="0"/>
          </a:p>
        </p:txBody>
      </p:sp>
      <p:sp>
        <p:nvSpPr>
          <p:cNvPr id="37" name="Shape 30"/>
          <p:cNvSpPr/>
          <p:nvPr/>
        </p:nvSpPr>
        <p:spPr>
          <a:xfrm>
            <a:off x="4800600" y="1225296"/>
            <a:ext cx="804672" cy="402336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8" name="Text 31"/>
          <p:cNvSpPr/>
          <p:nvPr/>
        </p:nvSpPr>
        <p:spPr>
          <a:xfrm>
            <a:off x="4800600" y="1225296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국어</a:t>
            </a:r>
            <a:endParaRPr lang="en-US" sz="950" dirty="0"/>
          </a:p>
        </p:txBody>
      </p:sp>
      <p:sp>
        <p:nvSpPr>
          <p:cNvPr id="39" name="Shape 32"/>
          <p:cNvSpPr/>
          <p:nvPr/>
        </p:nvSpPr>
        <p:spPr>
          <a:xfrm>
            <a:off x="5605272" y="1225296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0" name="Text 33"/>
          <p:cNvSpPr/>
          <p:nvPr/>
        </p:nvSpPr>
        <p:spPr>
          <a:xfrm>
            <a:off x="5660136" y="1225296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화법과 언어, 독서 토론과 글쓰기, 매체 의사소통</a:t>
            </a:r>
            <a:endParaRPr lang="en-US" sz="950" dirty="0"/>
          </a:p>
        </p:txBody>
      </p:sp>
      <p:sp>
        <p:nvSpPr>
          <p:cNvPr id="41" name="Shape 34"/>
          <p:cNvSpPr/>
          <p:nvPr/>
        </p:nvSpPr>
        <p:spPr>
          <a:xfrm>
            <a:off x="4800600" y="1810512"/>
            <a:ext cx="804672" cy="402336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2" name="Text 35"/>
          <p:cNvSpPr/>
          <p:nvPr/>
        </p:nvSpPr>
        <p:spPr>
          <a:xfrm>
            <a:off x="4800600" y="1810512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수학</a:t>
            </a:r>
            <a:endParaRPr lang="en-US" sz="950" dirty="0"/>
          </a:p>
        </p:txBody>
      </p:sp>
      <p:sp>
        <p:nvSpPr>
          <p:cNvPr id="43" name="Shape 36"/>
          <p:cNvSpPr/>
          <p:nvPr/>
        </p:nvSpPr>
        <p:spPr>
          <a:xfrm>
            <a:off x="5605272" y="1810512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4" name="Text 37"/>
          <p:cNvSpPr/>
          <p:nvPr/>
        </p:nvSpPr>
        <p:spPr>
          <a:xfrm>
            <a:off x="5660136" y="1810512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대수, 확률과 통계, 실용 통계</a:t>
            </a:r>
            <a:endParaRPr lang="en-US" sz="950" dirty="0"/>
          </a:p>
        </p:txBody>
      </p:sp>
      <p:sp>
        <p:nvSpPr>
          <p:cNvPr id="45" name="Shape 38"/>
          <p:cNvSpPr/>
          <p:nvPr/>
        </p:nvSpPr>
        <p:spPr>
          <a:xfrm>
            <a:off x="4800600" y="2395728"/>
            <a:ext cx="804672" cy="402336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6" name="Text 39"/>
          <p:cNvSpPr/>
          <p:nvPr/>
        </p:nvSpPr>
        <p:spPr>
          <a:xfrm>
            <a:off x="4800600" y="2395728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사회</a:t>
            </a:r>
            <a:endParaRPr lang="en-US" sz="950" dirty="0"/>
          </a:p>
        </p:txBody>
      </p:sp>
      <p:sp>
        <p:nvSpPr>
          <p:cNvPr id="47" name="Shape 40"/>
          <p:cNvSpPr/>
          <p:nvPr/>
        </p:nvSpPr>
        <p:spPr>
          <a:xfrm>
            <a:off x="5605272" y="2395728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8" name="Text 41"/>
          <p:cNvSpPr/>
          <p:nvPr/>
        </p:nvSpPr>
        <p:spPr>
          <a:xfrm>
            <a:off x="5660136" y="2395728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사회와 문화, 사회문제 탐구, 국제 관계의 이해</a:t>
            </a:r>
            <a:endParaRPr lang="en-US" sz="950" dirty="0"/>
          </a:p>
        </p:txBody>
      </p:sp>
      <p:sp>
        <p:nvSpPr>
          <p:cNvPr id="49" name="Shape 42"/>
          <p:cNvSpPr/>
          <p:nvPr/>
        </p:nvSpPr>
        <p:spPr>
          <a:xfrm>
            <a:off x="4800600" y="2980944"/>
            <a:ext cx="804672" cy="402336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50" name="Text 43"/>
          <p:cNvSpPr/>
          <p:nvPr/>
        </p:nvSpPr>
        <p:spPr>
          <a:xfrm>
            <a:off x="4800600" y="2980944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교양</a:t>
            </a:r>
            <a:endParaRPr lang="en-US" sz="950" dirty="0"/>
          </a:p>
        </p:txBody>
      </p:sp>
      <p:sp>
        <p:nvSpPr>
          <p:cNvPr id="51" name="Shape 44"/>
          <p:cNvSpPr/>
          <p:nvPr/>
        </p:nvSpPr>
        <p:spPr>
          <a:xfrm>
            <a:off x="5605272" y="2980944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52" name="Text 45"/>
          <p:cNvSpPr/>
          <p:nvPr/>
        </p:nvSpPr>
        <p:spPr>
          <a:xfrm>
            <a:off x="5660136" y="2980944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인간과 철학, 논리와 사고, 인간과 심리</a:t>
            </a:r>
            <a:endParaRPr lang="en-US" sz="950" dirty="0"/>
          </a:p>
        </p:txBody>
      </p:sp>
      <p:sp>
        <p:nvSpPr>
          <p:cNvPr id="53" name="Shape 46"/>
          <p:cNvSpPr/>
          <p:nvPr/>
        </p:nvSpPr>
        <p:spPr>
          <a:xfrm>
            <a:off x="4800600" y="3611880"/>
            <a:ext cx="4160520" cy="27432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54" name="Text 47"/>
          <p:cNvSpPr/>
          <p:nvPr/>
        </p:nvSpPr>
        <p:spPr>
          <a:xfrm>
            <a:off x="4800600" y="3611880"/>
            <a:ext cx="4160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▶  핵심 포인트</a:t>
            </a:r>
            <a:endParaRPr lang="en-US" sz="1050" dirty="0"/>
          </a:p>
        </p:txBody>
      </p:sp>
      <p:pic>
        <p:nvPicPr>
          <p:cNvPr id="5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3986784"/>
            <a:ext cx="201168" cy="201168"/>
          </a:xfrm>
          <a:prstGeom prst="rect">
            <a:avLst/>
          </a:prstGeom>
        </p:spPr>
      </p:pic>
      <p:sp>
        <p:nvSpPr>
          <p:cNvPr id="56" name="Text 48"/>
          <p:cNvSpPr/>
          <p:nvPr/>
        </p:nvSpPr>
        <p:spPr>
          <a:xfrm>
            <a:off x="5129784" y="3950208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인문학·사회과학 독서 경험이 중요합니다</a:t>
            </a:r>
            <a:endParaRPr lang="en-US" sz="1000" dirty="0"/>
          </a:p>
        </p:txBody>
      </p:sp>
      <p:pic>
        <p:nvPicPr>
          <p:cNvPr id="57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4315968"/>
            <a:ext cx="201168" cy="201168"/>
          </a:xfrm>
          <a:prstGeom prst="rect">
            <a:avLst/>
          </a:prstGeom>
        </p:spPr>
      </p:pic>
      <p:sp>
        <p:nvSpPr>
          <p:cNvPr id="58" name="Text 49"/>
          <p:cNvSpPr/>
          <p:nvPr/>
        </p:nvSpPr>
        <p:spPr>
          <a:xfrm>
            <a:off x="5129784" y="4279392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사회문제 탐구 보고서 작성을 강력 추천합니다</a:t>
            </a:r>
            <a:endParaRPr lang="en-US" sz="1000" dirty="0"/>
          </a:p>
        </p:txBody>
      </p:sp>
      <p:pic>
        <p:nvPicPr>
          <p:cNvPr id="59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4645152"/>
            <a:ext cx="201168" cy="201168"/>
          </a:xfrm>
          <a:prstGeom prst="rect">
            <a:avLst/>
          </a:prstGeom>
        </p:spPr>
      </p:pic>
      <p:sp>
        <p:nvSpPr>
          <p:cNvPr id="60" name="Text 50"/>
          <p:cNvSpPr/>
          <p:nvPr/>
        </p:nvSpPr>
        <p:spPr>
          <a:xfrm>
            <a:off x="5129784" y="4608576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사회적 이슈 토론 학습 경험이 필수입니다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008"/>
            <a:ext cx="4526280" cy="507949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617720" y="64008"/>
            <a:ext cx="4526280" cy="5079492"/>
          </a:xfrm>
          <a:prstGeom prst="rect">
            <a:avLst/>
          </a:prstGeom>
          <a:solidFill>
            <a:srgbClr val="E8F4F7"/>
          </a:solidFill>
          <a:ln w="12700">
            <a:solidFill>
              <a:srgbClr val="E8F4F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82880" y="164592"/>
            <a:ext cx="4160520" cy="50292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19456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13232" y="164592"/>
            <a:ext cx="3538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법학·행정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" y="749808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법학과  ·  행정학과  ·  경찰행정학과  ·  정치외교학과  ·  국제관계학과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82880" y="1225296"/>
            <a:ext cx="804672" cy="402336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82880" y="1225296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국어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987552" y="1225296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42416" y="1225296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화법과 언어, 독서 토론과 글쓰기, 매체 의사소통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182880" y="1810512"/>
            <a:ext cx="804672" cy="402336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82880" y="1810512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수학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987552" y="1810512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42416" y="1810512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대수, 확률과 통계, 실용통계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82880" y="2395728"/>
            <a:ext cx="804672" cy="402336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82880" y="2395728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사회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987552" y="2395728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42416" y="2395728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정치, 법과 사회, 윤리와 사상, 사회문제 탐구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182880" y="2980944"/>
            <a:ext cx="804672" cy="402336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82880" y="2980944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교양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987552" y="2980944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042416" y="2980944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인간과 철학, 논리와 사고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182880" y="3611880"/>
            <a:ext cx="4160520" cy="27432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82880" y="3611880"/>
            <a:ext cx="4160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▶  핵심 포인트</a:t>
            </a:r>
            <a:endParaRPr lang="en-US" sz="1050" dirty="0"/>
          </a:p>
        </p:txBody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3986784"/>
            <a:ext cx="201168" cy="201168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512064" y="3950208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국내외 뉴스에 대한 지속적 관심이 필수입니다</a:t>
            </a:r>
            <a:endParaRPr lang="en-US" sz="1000" dirty="0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4315968"/>
            <a:ext cx="201168" cy="201168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512064" y="4279392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시사탐구·토론 동아리 활동이 큰 도움이 됩니다</a:t>
            </a:r>
            <a:endParaRPr lang="en-US" sz="1000" dirty="0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4645152"/>
            <a:ext cx="201168" cy="201168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512064" y="4608576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복잡한 사회 문제 해결에 흥미를 가지세요</a:t>
            </a:r>
            <a:endParaRPr lang="en-US" sz="1000" dirty="0"/>
          </a:p>
        </p:txBody>
      </p:sp>
      <p:sp>
        <p:nvSpPr>
          <p:cNvPr id="33" name="Shape 27"/>
          <p:cNvSpPr/>
          <p:nvPr/>
        </p:nvSpPr>
        <p:spPr>
          <a:xfrm>
            <a:off x="4800600" y="164592"/>
            <a:ext cx="4160520" cy="50292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2040" y="219456"/>
            <a:ext cx="347472" cy="347472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5330952" y="164592"/>
            <a:ext cx="3538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의료·보건</a:t>
            </a:r>
            <a:endParaRPr lang="en-US" sz="1600" dirty="0"/>
          </a:p>
        </p:txBody>
      </p:sp>
      <p:sp>
        <p:nvSpPr>
          <p:cNvPr id="36" name="Text 29"/>
          <p:cNvSpPr/>
          <p:nvPr/>
        </p:nvSpPr>
        <p:spPr>
          <a:xfrm>
            <a:off x="4800600" y="749808"/>
            <a:ext cx="4160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의예과  ·  치의예과  ·  수의예과  ·  약학과  ·  간호학과  ·  물리치료학과  ·  임상병리학과</a:t>
            </a:r>
            <a:endParaRPr lang="en-US" sz="900" dirty="0"/>
          </a:p>
        </p:txBody>
      </p:sp>
      <p:sp>
        <p:nvSpPr>
          <p:cNvPr id="37" name="Shape 30"/>
          <p:cNvSpPr/>
          <p:nvPr/>
        </p:nvSpPr>
        <p:spPr>
          <a:xfrm>
            <a:off x="4800600" y="1225296"/>
            <a:ext cx="804672" cy="402336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38" name="Text 31"/>
          <p:cNvSpPr/>
          <p:nvPr/>
        </p:nvSpPr>
        <p:spPr>
          <a:xfrm>
            <a:off x="4800600" y="1225296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수학</a:t>
            </a:r>
            <a:endParaRPr lang="en-US" sz="950" dirty="0"/>
          </a:p>
        </p:txBody>
      </p:sp>
      <p:sp>
        <p:nvSpPr>
          <p:cNvPr id="39" name="Shape 32"/>
          <p:cNvSpPr/>
          <p:nvPr/>
        </p:nvSpPr>
        <p:spPr>
          <a:xfrm>
            <a:off x="5605272" y="1225296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0" name="Text 33"/>
          <p:cNvSpPr/>
          <p:nvPr/>
        </p:nvSpPr>
        <p:spPr>
          <a:xfrm>
            <a:off x="5660136" y="1225296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대수, 미적분Ⅰ·Ⅱ, 확률과 통계, 기하</a:t>
            </a:r>
            <a:endParaRPr lang="en-US" sz="950" dirty="0"/>
          </a:p>
        </p:txBody>
      </p:sp>
      <p:sp>
        <p:nvSpPr>
          <p:cNvPr id="41" name="Shape 34"/>
          <p:cNvSpPr/>
          <p:nvPr/>
        </p:nvSpPr>
        <p:spPr>
          <a:xfrm>
            <a:off x="4800600" y="1810512"/>
            <a:ext cx="804672" cy="402336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42" name="Text 35"/>
          <p:cNvSpPr/>
          <p:nvPr/>
        </p:nvSpPr>
        <p:spPr>
          <a:xfrm>
            <a:off x="4800600" y="1810512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영어</a:t>
            </a:r>
            <a:endParaRPr lang="en-US" sz="950" dirty="0"/>
          </a:p>
        </p:txBody>
      </p:sp>
      <p:sp>
        <p:nvSpPr>
          <p:cNvPr id="43" name="Shape 36"/>
          <p:cNvSpPr/>
          <p:nvPr/>
        </p:nvSpPr>
        <p:spPr>
          <a:xfrm>
            <a:off x="5605272" y="1810512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4" name="Text 37"/>
          <p:cNvSpPr/>
          <p:nvPr/>
        </p:nvSpPr>
        <p:spPr>
          <a:xfrm>
            <a:off x="5660136" y="1810512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영어Ⅰ·Ⅱ, 심화영어, 심화 영어 독해와 작문</a:t>
            </a:r>
            <a:endParaRPr lang="en-US" sz="950" dirty="0"/>
          </a:p>
        </p:txBody>
      </p:sp>
      <p:sp>
        <p:nvSpPr>
          <p:cNvPr id="45" name="Shape 38"/>
          <p:cNvSpPr/>
          <p:nvPr/>
        </p:nvSpPr>
        <p:spPr>
          <a:xfrm>
            <a:off x="4800600" y="2395728"/>
            <a:ext cx="804672" cy="402336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46" name="Text 39"/>
          <p:cNvSpPr/>
          <p:nvPr/>
        </p:nvSpPr>
        <p:spPr>
          <a:xfrm>
            <a:off x="4800600" y="2395728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과학</a:t>
            </a:r>
            <a:endParaRPr lang="en-US" sz="950" dirty="0"/>
          </a:p>
        </p:txBody>
      </p:sp>
      <p:sp>
        <p:nvSpPr>
          <p:cNvPr id="47" name="Shape 40"/>
          <p:cNvSpPr/>
          <p:nvPr/>
        </p:nvSpPr>
        <p:spPr>
          <a:xfrm>
            <a:off x="5605272" y="2395728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8" name="Text 41"/>
          <p:cNvSpPr/>
          <p:nvPr/>
        </p:nvSpPr>
        <p:spPr>
          <a:xfrm>
            <a:off x="5660136" y="2395728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물리학, 화학, 생명과학, 세포와 물질대사, 생물의 유전</a:t>
            </a:r>
            <a:endParaRPr lang="en-US" sz="950" dirty="0"/>
          </a:p>
        </p:txBody>
      </p:sp>
      <p:sp>
        <p:nvSpPr>
          <p:cNvPr id="49" name="Shape 42"/>
          <p:cNvSpPr/>
          <p:nvPr/>
        </p:nvSpPr>
        <p:spPr>
          <a:xfrm>
            <a:off x="4800600" y="2980944"/>
            <a:ext cx="804672" cy="402336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50" name="Text 43"/>
          <p:cNvSpPr/>
          <p:nvPr/>
        </p:nvSpPr>
        <p:spPr>
          <a:xfrm>
            <a:off x="4800600" y="2980944"/>
            <a:ext cx="80467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사회</a:t>
            </a:r>
            <a:endParaRPr lang="en-US" sz="950" dirty="0"/>
          </a:p>
        </p:txBody>
      </p:sp>
      <p:sp>
        <p:nvSpPr>
          <p:cNvPr id="51" name="Shape 44"/>
          <p:cNvSpPr/>
          <p:nvPr/>
        </p:nvSpPr>
        <p:spPr>
          <a:xfrm>
            <a:off x="5605272" y="2980944"/>
            <a:ext cx="335584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52" name="Text 45"/>
          <p:cNvSpPr/>
          <p:nvPr/>
        </p:nvSpPr>
        <p:spPr>
          <a:xfrm>
            <a:off x="5660136" y="2980944"/>
            <a:ext cx="3246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현대사회와 윤리</a:t>
            </a:r>
            <a:endParaRPr lang="en-US" sz="950" dirty="0"/>
          </a:p>
        </p:txBody>
      </p:sp>
      <p:sp>
        <p:nvSpPr>
          <p:cNvPr id="53" name="Shape 46"/>
          <p:cNvSpPr/>
          <p:nvPr/>
        </p:nvSpPr>
        <p:spPr>
          <a:xfrm>
            <a:off x="4800600" y="3611880"/>
            <a:ext cx="4160520" cy="274320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54" name="Text 47"/>
          <p:cNvSpPr/>
          <p:nvPr/>
        </p:nvSpPr>
        <p:spPr>
          <a:xfrm>
            <a:off x="4800600" y="3611880"/>
            <a:ext cx="4160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▶  핵심 포인트</a:t>
            </a:r>
            <a:endParaRPr lang="en-US" sz="1050" dirty="0"/>
          </a:p>
        </p:txBody>
      </p:sp>
      <p:pic>
        <p:nvPicPr>
          <p:cNvPr id="5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3986784"/>
            <a:ext cx="201168" cy="201168"/>
          </a:xfrm>
          <a:prstGeom prst="rect">
            <a:avLst/>
          </a:prstGeom>
        </p:spPr>
      </p:pic>
      <p:sp>
        <p:nvSpPr>
          <p:cNvPr id="56" name="Text 48"/>
          <p:cNvSpPr/>
          <p:nvPr/>
        </p:nvSpPr>
        <p:spPr>
          <a:xfrm>
            <a:off x="5129784" y="3950208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생명을 다루는 만큼 인성 함양도 중요합니다</a:t>
            </a:r>
            <a:endParaRPr lang="en-US" sz="1000" dirty="0"/>
          </a:p>
        </p:txBody>
      </p:sp>
      <p:pic>
        <p:nvPicPr>
          <p:cNvPr id="57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4315968"/>
            <a:ext cx="201168" cy="201168"/>
          </a:xfrm>
          <a:prstGeom prst="rect">
            <a:avLst/>
          </a:prstGeom>
        </p:spPr>
      </p:pic>
      <p:sp>
        <p:nvSpPr>
          <p:cNvPr id="58" name="Text 49"/>
          <p:cNvSpPr/>
          <p:nvPr/>
        </p:nvSpPr>
        <p:spPr>
          <a:xfrm>
            <a:off x="5129784" y="4279392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환자 소통·심리적 지원 능력이 반드시 필요합니다</a:t>
            </a:r>
            <a:endParaRPr lang="en-US" sz="1000" dirty="0"/>
          </a:p>
        </p:txBody>
      </p:sp>
      <p:pic>
        <p:nvPicPr>
          <p:cNvPr id="59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752" y="4645152"/>
            <a:ext cx="201168" cy="201168"/>
          </a:xfrm>
          <a:prstGeom prst="rect">
            <a:avLst/>
          </a:prstGeom>
        </p:spPr>
      </p:pic>
      <p:sp>
        <p:nvSpPr>
          <p:cNvPr id="60" name="Text 50"/>
          <p:cNvSpPr/>
          <p:nvPr/>
        </p:nvSpPr>
        <p:spPr>
          <a:xfrm>
            <a:off x="5129784" y="4608576"/>
            <a:ext cx="3749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면접 준비를 위한 표현력 연습을 권장합니다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155448"/>
            <a:ext cx="1463040" cy="301752"/>
          </a:xfrm>
          <a:prstGeom prst="roundRect">
            <a:avLst>
              <a:gd name="adj" fmla="val 21212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55448"/>
            <a:ext cx="1463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SCIENCE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521208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B2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이공계 전공별 핵심 과목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256032" y="1170432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56032" y="1170432"/>
            <a:ext cx="2834640" cy="475488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72" y="1234440"/>
            <a:ext cx="329184" cy="32918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58952" y="1170432"/>
            <a:ext cx="226771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수리·물리·천문지구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65760" y="1719072"/>
            <a:ext cx="2615184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미적분Ⅰ·Ⅱ, 기하, 물리학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전자기와 양자, 행성우주과학, 정보·AI기초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246120" y="1170432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246120" y="1170432"/>
            <a:ext cx="2834640" cy="475488"/>
          </a:xfrm>
          <a:prstGeom prst="rect">
            <a:avLst/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7560" y="1234440"/>
            <a:ext cx="329184" cy="32918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749040" y="1170432"/>
            <a:ext cx="226771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화학·생명과학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3355848" y="1719072"/>
            <a:ext cx="2615184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미적분Ⅰ·Ⅱ, 화학, 생명과학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화학반응의 세계, 세포와 물질대사, 생물의 유전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6236208" y="1170432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6236208" y="1170432"/>
            <a:ext cx="2834640" cy="475488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7648" y="1234440"/>
            <a:ext cx="329184" cy="32918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739128" y="1170432"/>
            <a:ext cx="226771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기계·전기·컴퓨터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6345936" y="1719072"/>
            <a:ext cx="2615184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미적분Ⅰ·Ⅱ, 기하, 물리학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AI수학, 정보, AI기초, 로봇과 공학세계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256032" y="3090672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256032" y="3090672"/>
            <a:ext cx="2834640" cy="47548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472" y="3154680"/>
            <a:ext cx="329184" cy="329184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58952" y="3090672"/>
            <a:ext cx="226771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재료·에너지·화학공학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365760" y="3639312"/>
            <a:ext cx="2615184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미적분Ⅰ·Ⅱ, 기하, 물리·화학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역학과 에너지, 물질과 에너지, 창의공학 설계</a:t>
            </a:r>
            <a:endParaRPr lang="en-US" sz="1050" dirty="0"/>
          </a:p>
        </p:txBody>
      </p:sp>
      <p:sp>
        <p:nvSpPr>
          <p:cNvPr id="26" name="Shape 20"/>
          <p:cNvSpPr/>
          <p:nvPr/>
        </p:nvSpPr>
        <p:spPr>
          <a:xfrm>
            <a:off x="3246120" y="3090672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3246120" y="3090672"/>
            <a:ext cx="2834640" cy="475488"/>
          </a:xfrm>
          <a:prstGeom prst="rect">
            <a:avLst/>
          </a:prstGeom>
          <a:solidFill>
            <a:srgbClr val="15803D"/>
          </a:solidFill>
          <a:ln w="12700">
            <a:solidFill>
              <a:srgbClr val="15803D"/>
            </a:solidFill>
            <a:prstDash val="solid"/>
          </a:ln>
        </p:spPr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7560" y="3154680"/>
            <a:ext cx="329184" cy="329184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3749040" y="3090672"/>
            <a:ext cx="226771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농림·수산</a:t>
            </a:r>
            <a:endParaRPr lang="en-US" sz="1200" dirty="0"/>
          </a:p>
        </p:txBody>
      </p:sp>
      <p:sp>
        <p:nvSpPr>
          <p:cNvPr id="30" name="Text 23"/>
          <p:cNvSpPr/>
          <p:nvPr/>
        </p:nvSpPr>
        <p:spPr>
          <a:xfrm>
            <a:off x="3355848" y="3639312"/>
            <a:ext cx="2615184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생명과학, 지구과학, 화학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화학반응의 세계, 기후변화와 환경생태</a:t>
            </a:r>
            <a:endParaRPr lang="en-US" sz="1050" dirty="0"/>
          </a:p>
        </p:txBody>
      </p:sp>
      <p:sp>
        <p:nvSpPr>
          <p:cNvPr id="31" name="Shape 24"/>
          <p:cNvSpPr/>
          <p:nvPr/>
        </p:nvSpPr>
        <p:spPr>
          <a:xfrm>
            <a:off x="6236208" y="3090672"/>
            <a:ext cx="28346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2" name="Shape 25"/>
          <p:cNvSpPr/>
          <p:nvPr/>
        </p:nvSpPr>
        <p:spPr>
          <a:xfrm>
            <a:off x="6236208" y="3090672"/>
            <a:ext cx="2834640" cy="475488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7648" y="3154680"/>
            <a:ext cx="329184" cy="329184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6739128" y="3090672"/>
            <a:ext cx="226771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건축·토목·환경공학</a:t>
            </a:r>
            <a:endParaRPr lang="en-US" sz="1200" dirty="0"/>
          </a:p>
        </p:txBody>
      </p:sp>
      <p:sp>
        <p:nvSpPr>
          <p:cNvPr id="35" name="Text 27"/>
          <p:cNvSpPr/>
          <p:nvPr/>
        </p:nvSpPr>
        <p:spPr>
          <a:xfrm>
            <a:off x="6345936" y="3639312"/>
            <a:ext cx="2615184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미적분Ⅰ·Ⅱ, 기하, 물리학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지구시스템과학, 창의공학 설계, 데이터과학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B2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14BDAC"/>
          </a:solidFill>
          <a:ln w="12700">
            <a:solidFill>
              <a:srgbClr val="14BDA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182880"/>
            <a:ext cx="1554480" cy="301752"/>
          </a:xfrm>
          <a:prstGeom prst="roundRect">
            <a:avLst>
              <a:gd name="adj" fmla="val 21212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15544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3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CORE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5486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모든 전공에 공통으로 중요한 과목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411480" y="1325880"/>
            <a:ext cx="1920240" cy="2148840"/>
          </a:xfrm>
          <a:prstGeom prst="rect">
            <a:avLst/>
          </a:prstGeom>
          <a:solidFill>
            <a:srgbClr val="EEF6F8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325880"/>
            <a:ext cx="1920240" cy="47548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" y="1389888"/>
            <a:ext cx="310896" cy="31089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68680" y="1325880"/>
            <a:ext cx="1389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화법과 언어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02920" y="1892808"/>
            <a:ext cx="1737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논리적 말하기·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글쓰기의 기초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2514600" y="1325880"/>
            <a:ext cx="1920240" cy="2148840"/>
          </a:xfrm>
          <a:prstGeom prst="rect">
            <a:avLst/>
          </a:prstGeom>
          <a:solidFill>
            <a:srgbClr val="EEF6F8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2514600" y="1325880"/>
            <a:ext cx="1920240" cy="47548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896" y="1389888"/>
            <a:ext cx="310896" cy="31089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971800" y="1325880"/>
            <a:ext cx="1389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독서와 작문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2606040" y="1892808"/>
            <a:ext cx="1737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모든 전공의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핵심 리터러시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4617720" y="1325880"/>
            <a:ext cx="1920240" cy="2148840"/>
          </a:xfrm>
          <a:prstGeom prst="rect">
            <a:avLst/>
          </a:prstGeom>
          <a:solidFill>
            <a:srgbClr val="EEF6F8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4617720" y="1325880"/>
            <a:ext cx="1920240" cy="475488"/>
          </a:xfrm>
          <a:prstGeom prst="rect">
            <a:avLst/>
          </a:prstGeom>
          <a:solidFill>
            <a:srgbClr val="4F9CF9"/>
          </a:solidFill>
          <a:ln w="12700">
            <a:solidFill>
              <a:srgbClr val="4F9CF9"/>
            </a:solidFill>
            <a:prstDash val="solid"/>
          </a:ln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0016" y="1389888"/>
            <a:ext cx="310896" cy="31089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074920" y="1325880"/>
            <a:ext cx="1389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영어 Ⅰ·Ⅱ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4709160" y="1892808"/>
            <a:ext cx="1737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학문적 자료 접근을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위한 필수 도구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6720840" y="1325880"/>
            <a:ext cx="1920240" cy="2148840"/>
          </a:xfrm>
          <a:prstGeom prst="rect">
            <a:avLst/>
          </a:prstGeom>
          <a:solidFill>
            <a:srgbClr val="EEF6F8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6720840" y="1325880"/>
            <a:ext cx="1920240" cy="475488"/>
          </a:xfrm>
          <a:prstGeom prst="rect">
            <a:avLst/>
          </a:prstGeom>
          <a:solidFill>
            <a:srgbClr val="F4A261"/>
          </a:solidFill>
          <a:ln w="12700">
            <a:solidFill>
              <a:srgbClr val="F4A261"/>
            </a:solidFill>
            <a:prstDash val="solid"/>
          </a:ln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3136" y="1389888"/>
            <a:ext cx="310896" cy="31089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178040" y="1325880"/>
            <a:ext cx="13898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확률과 통계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6812280" y="1892808"/>
            <a:ext cx="1737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데이터 기반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사고의 핵심</a:t>
            </a:r>
            <a:endParaRPr lang="en-US" sz="1200" dirty="0"/>
          </a:p>
        </p:txBody>
      </p:sp>
      <p:sp>
        <p:nvSpPr>
          <p:cNvPr id="26" name="Shape 20"/>
          <p:cNvSpPr/>
          <p:nvPr/>
        </p:nvSpPr>
        <p:spPr>
          <a:xfrm>
            <a:off x="411480" y="3675888"/>
            <a:ext cx="8321040" cy="8229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28" y="3803904"/>
            <a:ext cx="384048" cy="38404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1078992" y="3675888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과목 선택은 단순한 '선택'이 아닌, 미래를 향한 전략적 설계입니다.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나의 관심과 강점을 중심으로 전공과 연결되는 과목을 선택하세요.</a:t>
            </a:r>
            <a:endParaRPr lang="en-US" sz="1300" dirty="0"/>
          </a:p>
        </p:txBody>
      </p:sp>
      <p:sp>
        <p:nvSpPr>
          <p:cNvPr id="29" name="Text 22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CBD5E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2022 개정교육과정 기반  |  진로 설계 가이드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718</Words>
  <Application>Microsoft Office PowerPoint</Application>
  <PresentationFormat>화면 슬라이드 쇼(16:9)</PresentationFormat>
  <Paragraphs>156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맑은 고딕</vt:lpstr>
      <vt:lpstr>Arial</vt:lpstr>
      <vt:lpstr>Calibri</vt:lpstr>
      <vt:lpstr>Georgia</vt:lpstr>
      <vt:lpstr>Trebuchet MS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전공별 추천 과목 안내 (2022 개정교육과정)</dc:title>
  <dc:subject>PptxGenJS Presentation</dc:subject>
  <dc:creator>PptxGenJS</dc:creator>
  <cp:lastModifiedBy>user</cp:lastModifiedBy>
  <cp:revision>1</cp:revision>
  <dcterms:created xsi:type="dcterms:W3CDTF">2026-03-22T07:32:25Z</dcterms:created>
  <dcterms:modified xsi:type="dcterms:W3CDTF">2026-03-22T07:36:05Z</dcterms:modified>
</cp:coreProperties>
</file>